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750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234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939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43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416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552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1959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872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381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867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75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7878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16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52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395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422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A33B762-F26F-423E-9F5B-BA735EBDF4C3}" type="datetimeFigureOut">
              <a:rPr lang="en-IN" smtClean="0"/>
              <a:t>08-05-2024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56F540B-6029-492A-A5ED-A6A9E8FA4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06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7A0FD-685A-37DC-4730-529821DFC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334125"/>
            <a:ext cx="5740520" cy="1813809"/>
          </a:xfrm>
        </p:spPr>
        <p:txBody>
          <a:bodyPr/>
          <a:lstStyle/>
          <a:p>
            <a:r>
              <a:rPr lang="en-IN" dirty="0"/>
              <a:t>Hotel Revenue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4D7D0-05E5-9EF8-DFCA-1B62BEFE2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318" y="2499362"/>
            <a:ext cx="4977068" cy="325686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94285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2BA64-6787-61A5-4CF2-ADCB84CB6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924" y="2287088"/>
            <a:ext cx="4351025" cy="2283824"/>
          </a:xfrm>
        </p:spPr>
        <p:txBody>
          <a:bodyPr/>
          <a:lstStyle/>
          <a:p>
            <a:pPr algn="ctr"/>
            <a:r>
              <a:rPr lang="en-IN" sz="5000" dirty="0"/>
              <a:t>Questions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1C9BD-89B6-EAF8-8CDB-726D0A17E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996" y="1843790"/>
            <a:ext cx="3552669" cy="355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5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379CA-636E-9333-C366-B9A69C56E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EDFDB-76B6-B96C-0FD7-5F95E8D6A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933280"/>
            <a:ext cx="8825659" cy="2553119"/>
          </a:xfrm>
        </p:spPr>
        <p:txBody>
          <a:bodyPr>
            <a:normAutofit/>
          </a:bodyPr>
          <a:lstStyle/>
          <a:p>
            <a:r>
              <a:rPr lang="en-IN" sz="2500" dirty="0"/>
              <a:t>Problem Statement</a:t>
            </a:r>
          </a:p>
          <a:p>
            <a:r>
              <a:rPr lang="en-IN" sz="2500" dirty="0"/>
              <a:t>Data overview &amp; Methodology</a:t>
            </a:r>
          </a:p>
          <a:p>
            <a:r>
              <a:rPr lang="en-IN" sz="2500" dirty="0"/>
              <a:t>Analysis &amp; Findings</a:t>
            </a:r>
          </a:p>
          <a:p>
            <a:r>
              <a:rPr lang="en-IN" sz="2500" dirty="0"/>
              <a:t>Recommendations</a:t>
            </a:r>
          </a:p>
          <a:p>
            <a:r>
              <a:rPr lang="en-IN" sz="25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215531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A550-A073-E709-5DD3-2F2309948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A8887-1822-4581-91DA-BDD3B69AA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027708" cy="34163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500" b="0" i="0" dirty="0" err="1">
                <a:solidFill>
                  <a:srgbClr val="131022"/>
                </a:solidFill>
                <a:effectLst/>
                <a:highlight>
                  <a:srgbClr val="FFFFFF"/>
                </a:highlight>
                <a:latin typeface="Manrope"/>
              </a:rPr>
              <a:t>AtliQ</a:t>
            </a:r>
            <a:r>
              <a:rPr lang="en-US" sz="2500" b="0" i="0" dirty="0">
                <a:solidFill>
                  <a:srgbClr val="131022"/>
                </a:solidFill>
                <a:effectLst/>
                <a:highlight>
                  <a:srgbClr val="FFFFFF"/>
                </a:highlight>
                <a:latin typeface="Manrope"/>
              </a:rPr>
              <a:t> Grands owns multiple five-star hotels across India. They have been in the hospitality industry for the past 20 years. </a:t>
            </a:r>
          </a:p>
          <a:p>
            <a:pPr marL="0" indent="0">
              <a:buNone/>
            </a:pPr>
            <a:endParaRPr lang="en-US" sz="2500" b="0" i="0" dirty="0">
              <a:solidFill>
                <a:srgbClr val="131022"/>
              </a:solidFill>
              <a:effectLst/>
              <a:highlight>
                <a:srgbClr val="FFFFFF"/>
              </a:highlight>
              <a:latin typeface="Manrop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rgbClr val="131022"/>
                </a:solidFill>
                <a:effectLst/>
                <a:highlight>
                  <a:srgbClr val="FFFFFF"/>
                </a:highlight>
                <a:latin typeface="Manrope"/>
              </a:rPr>
              <a:t>They are losing </a:t>
            </a:r>
            <a:r>
              <a:rPr lang="en-US" sz="2500" dirty="0">
                <a:solidFill>
                  <a:srgbClr val="131022"/>
                </a:solidFill>
                <a:highlight>
                  <a:srgbClr val="FFFFFF"/>
                </a:highlight>
                <a:latin typeface="Manrope"/>
              </a:rPr>
              <a:t>their</a:t>
            </a:r>
            <a:r>
              <a:rPr lang="en-US" sz="2500" b="0" i="0" dirty="0">
                <a:solidFill>
                  <a:srgbClr val="131022"/>
                </a:solidFill>
                <a:effectLst/>
                <a:highlight>
                  <a:srgbClr val="FFFFFF"/>
                </a:highlight>
                <a:latin typeface="Manrope"/>
              </a:rPr>
              <a:t> market share and revenue due to strategic moves from other competitors and ineffective decision-making in management.</a:t>
            </a:r>
          </a:p>
          <a:p>
            <a:pPr marL="0" indent="0">
              <a:buNone/>
            </a:pPr>
            <a:endParaRPr lang="en-US" sz="2500" b="0" i="0" dirty="0">
              <a:solidFill>
                <a:srgbClr val="131022"/>
              </a:solidFill>
              <a:effectLst/>
              <a:highlight>
                <a:srgbClr val="FFFFFF"/>
              </a:highlight>
              <a:latin typeface="Manrop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131022"/>
                </a:solidFill>
                <a:highlight>
                  <a:srgbClr val="FFFFFF"/>
                </a:highlight>
                <a:latin typeface="Manrope"/>
              </a:rPr>
              <a:t>So they need us to provide </a:t>
            </a:r>
            <a:r>
              <a:rPr lang="en-US" sz="2500" b="0" i="0" dirty="0">
                <a:solidFill>
                  <a:srgbClr val="131022"/>
                </a:solidFill>
                <a:effectLst/>
                <a:highlight>
                  <a:srgbClr val="FFFFFF"/>
                </a:highlight>
                <a:latin typeface="Manrope"/>
              </a:rPr>
              <a:t>insights from their historical data</a:t>
            </a:r>
            <a:r>
              <a:rPr lang="en-US" sz="2500" dirty="0">
                <a:solidFill>
                  <a:srgbClr val="131022"/>
                </a:solidFill>
                <a:highlight>
                  <a:srgbClr val="FFFFFF"/>
                </a:highlight>
                <a:latin typeface="Manrope"/>
              </a:rPr>
              <a:t>.</a:t>
            </a:r>
            <a:endParaRPr lang="en-IN" sz="2500" dirty="0"/>
          </a:p>
        </p:txBody>
      </p:sp>
    </p:spTree>
    <p:extLst>
      <p:ext uri="{BB962C8B-B14F-4D97-AF65-F5344CB8AC3E}">
        <p14:creationId xmlns:p14="http://schemas.microsoft.com/office/powerpoint/2010/main" val="253073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D355-4339-C7F7-2711-22C03D70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overview &amp;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B1093-37C4-2AFE-66BE-0CA90EF91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993240"/>
            <a:ext cx="10552364" cy="2253316"/>
          </a:xfrm>
        </p:spPr>
        <p:txBody>
          <a:bodyPr>
            <a:normAutofit/>
          </a:bodyPr>
          <a:lstStyle/>
          <a:p>
            <a:r>
              <a:rPr lang="en-IN" sz="2500" dirty="0"/>
              <a:t>Provided us data containing, hotel name, category, city, booking id, check in dates, room category etc.</a:t>
            </a:r>
          </a:p>
          <a:p>
            <a:endParaRPr lang="en-IN" sz="2500" dirty="0"/>
          </a:p>
          <a:p>
            <a:r>
              <a:rPr lang="en-IN" sz="2500" dirty="0"/>
              <a:t>Power Bi – Data cleaning, analysis &amp; visualization</a:t>
            </a:r>
          </a:p>
        </p:txBody>
      </p:sp>
    </p:spTree>
    <p:extLst>
      <p:ext uri="{BB962C8B-B14F-4D97-AF65-F5344CB8AC3E}">
        <p14:creationId xmlns:p14="http://schemas.microsoft.com/office/powerpoint/2010/main" val="843214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6132B-F908-4C54-1B86-58938EBC6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B89A3-563B-3AE7-6DCB-3F5A1F078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67748" cy="1443844"/>
          </a:xfrm>
        </p:spPr>
        <p:txBody>
          <a:bodyPr>
            <a:noAutofit/>
          </a:bodyPr>
          <a:lstStyle/>
          <a:p>
            <a:r>
              <a:rPr lang="en-IN" sz="2500" dirty="0"/>
              <a:t>Total of 2 billion revenue from all hotels.</a:t>
            </a:r>
          </a:p>
          <a:p>
            <a:r>
              <a:rPr lang="en-IN" sz="2500" dirty="0"/>
              <a:t>Highest being Atliq exotica in luxury category and Atliq city in Business category.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1CC3A-D9C3-85C7-9501-75FCD2E95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165" y="4047344"/>
            <a:ext cx="10133350" cy="253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61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7D9D97A-61D6-4949-71BB-A962F8349971}"/>
              </a:ext>
            </a:extLst>
          </p:cNvPr>
          <p:cNvSpPr txBox="1">
            <a:spLocks/>
          </p:cNvSpPr>
          <p:nvPr/>
        </p:nvSpPr>
        <p:spPr>
          <a:xfrm>
            <a:off x="1112126" y="639789"/>
            <a:ext cx="9967748" cy="14438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500" dirty="0"/>
              <a:t>More revenue is generated from Mumbai.</a:t>
            </a:r>
          </a:p>
          <a:p>
            <a:r>
              <a:rPr lang="en-IN" sz="2500" dirty="0"/>
              <a:t>Other booking methods are playing crucial role in generating more revenue.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52E31-BA90-7536-0878-92D5E0A76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890" y="2251797"/>
            <a:ext cx="4959110" cy="42014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122285-272F-2D18-CF44-6B99706AA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042" y="2251797"/>
            <a:ext cx="4959110" cy="420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94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7D9D97A-61D6-4949-71BB-A962F8349971}"/>
              </a:ext>
            </a:extLst>
          </p:cNvPr>
          <p:cNvSpPr txBox="1">
            <a:spLocks/>
          </p:cNvSpPr>
          <p:nvPr/>
        </p:nvSpPr>
        <p:spPr>
          <a:xfrm>
            <a:off x="1112126" y="639789"/>
            <a:ext cx="10085526" cy="14438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500" dirty="0"/>
              <a:t>75% of bookings are occupied, 20% are cancelled and 5% are no show.</a:t>
            </a:r>
          </a:p>
          <a:p>
            <a:r>
              <a:rPr lang="en-IN" sz="2500" dirty="0"/>
              <a:t>Majority of the bookings are through other booking methods.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18CBF2-9EA5-ABE3-C609-80A69B5B0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26" y="2251798"/>
            <a:ext cx="4983874" cy="42014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FEE94C-0F34-737F-B2B3-5C9D2C2ED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961" y="2251798"/>
            <a:ext cx="4982652" cy="420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0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7D9D97A-61D6-4949-71BB-A962F8349971}"/>
              </a:ext>
            </a:extLst>
          </p:cNvPr>
          <p:cNvSpPr txBox="1">
            <a:spLocks/>
          </p:cNvSpPr>
          <p:nvPr/>
        </p:nvSpPr>
        <p:spPr>
          <a:xfrm>
            <a:off x="1112126" y="639789"/>
            <a:ext cx="10085526" cy="144384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500" dirty="0"/>
              <a:t>Occupancy is more in the month of May and in city Delhi.</a:t>
            </a:r>
          </a:p>
          <a:p>
            <a:r>
              <a:rPr lang="en-IN" sz="2500" dirty="0"/>
              <a:t>Average rating provided by customers is 3.62.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43D54E-4741-C24E-BC14-A80652542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387" y="2251798"/>
            <a:ext cx="4996785" cy="3009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823E29-5F2C-B910-C44D-E09A54433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830" y="2251798"/>
            <a:ext cx="5096072" cy="30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96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90EDB-EBCF-74E8-D8B1-757EA5CD0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BE56E-AE39-DBE4-AA3C-59F8FBF3F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858330"/>
            <a:ext cx="10297531" cy="2927870"/>
          </a:xfrm>
        </p:spPr>
        <p:txBody>
          <a:bodyPr>
            <a:normAutofit/>
          </a:bodyPr>
          <a:lstStyle/>
          <a:p>
            <a:r>
              <a:rPr lang="en-IN" sz="2500" dirty="0"/>
              <a:t>Other sources used for booking should be found out and stream lined since major part of revenue depends on it.</a:t>
            </a:r>
          </a:p>
          <a:p>
            <a:endParaRPr lang="en-IN" sz="2500" dirty="0"/>
          </a:p>
          <a:p>
            <a:r>
              <a:rPr lang="en-IN" sz="2500" dirty="0"/>
              <a:t>Even though  the occupancy rate is higher is Delhi the revenue generation is low. Management techniques should be focused there.</a:t>
            </a:r>
          </a:p>
        </p:txBody>
      </p:sp>
    </p:spTree>
    <p:extLst>
      <p:ext uri="{BB962C8B-B14F-4D97-AF65-F5344CB8AC3E}">
        <p14:creationId xmlns:p14="http://schemas.microsoft.com/office/powerpoint/2010/main" val="7458989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47</TotalTime>
  <Words>247</Words>
  <Application>Microsoft Office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Manrope</vt:lpstr>
      <vt:lpstr>Wingdings 3</vt:lpstr>
      <vt:lpstr>Ion Boardroom</vt:lpstr>
      <vt:lpstr>Hotel Revenue Analysis</vt:lpstr>
      <vt:lpstr>Agenda</vt:lpstr>
      <vt:lpstr>Problem Statement</vt:lpstr>
      <vt:lpstr>Data overview &amp; Methodology</vt:lpstr>
      <vt:lpstr>Analysis &amp; Findings</vt:lpstr>
      <vt:lpstr>PowerPoint Presentation</vt:lpstr>
      <vt:lpstr>PowerPoint Presentation</vt:lpstr>
      <vt:lpstr>PowerPoint Presentation</vt:lpstr>
      <vt:lpstr>Recommendations</vt:lpstr>
      <vt:lpstr>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Revenue Analysis</dc:title>
  <dc:creator>keerthis777@live.com</dc:creator>
  <cp:lastModifiedBy>keerthis777@live.com</cp:lastModifiedBy>
  <cp:revision>2</cp:revision>
  <dcterms:created xsi:type="dcterms:W3CDTF">2024-05-08T14:09:33Z</dcterms:created>
  <dcterms:modified xsi:type="dcterms:W3CDTF">2024-05-08T14:57:33Z</dcterms:modified>
</cp:coreProperties>
</file>

<file path=docProps/thumbnail.jpeg>
</file>